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65" r:id="rId3"/>
    <p:sldId id="267" r:id="rId4"/>
    <p:sldId id="268" r:id="rId5"/>
    <p:sldId id="259" r:id="rId6"/>
    <p:sldId id="261" r:id="rId7"/>
    <p:sldId id="260" r:id="rId8"/>
    <p:sldId id="266" r:id="rId9"/>
    <p:sldId id="263" r:id="rId10"/>
    <p:sldId id="257" r:id="rId11"/>
    <p:sldId id="269" r:id="rId12"/>
    <p:sldId id="258"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7" d="100"/>
          <a:sy n="87" d="100"/>
        </p:scale>
        <p:origin x="36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de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14A80A3-4CDE-43A8-8532-24B3E10B9787}" type="datetimeFigureOut">
              <a:rPr lang="nl-NL" smtClean="0"/>
              <a:t>15-3-2017</a:t>
            </a:fld>
            <a:endParaRPr lang="nl-NL"/>
          </a:p>
        </p:txBody>
      </p:sp>
      <p:sp>
        <p:nvSpPr>
          <p:cNvPr id="5" name="Footer Placeholder 4"/>
          <p:cNvSpPr>
            <a:spLocks noGrp="1"/>
          </p:cNvSpPr>
          <p:nvPr>
            <p:ph type="ftr" sz="quarter" idx="11"/>
          </p:nvPr>
        </p:nvSpPr>
        <p:spPr>
          <a:xfrm>
            <a:off x="2416500" y="329307"/>
            <a:ext cx="4973915" cy="309201"/>
          </a:xfrm>
        </p:spPr>
        <p:txBody>
          <a:bodyPr/>
          <a:lstStyle/>
          <a:p>
            <a:endParaRPr lang="nl-NL"/>
          </a:p>
        </p:txBody>
      </p:sp>
      <p:sp>
        <p:nvSpPr>
          <p:cNvPr id="6" name="Slide Number Placeholder 5"/>
          <p:cNvSpPr>
            <a:spLocks noGrp="1"/>
          </p:cNvSpPr>
          <p:nvPr>
            <p:ph type="sldNum" sz="quarter" idx="12"/>
          </p:nvPr>
        </p:nvSpPr>
        <p:spPr>
          <a:xfrm>
            <a:off x="1437664" y="798973"/>
            <a:ext cx="811019" cy="503578"/>
          </a:xfrm>
        </p:spPr>
        <p:txBody>
          <a:bodyPr/>
          <a:lstStyle/>
          <a:p>
            <a:fld id="{02B3270C-0AD9-4C4A-9C60-58F4B4BE2D27}" type="slidenum">
              <a:rPr lang="nl-NL" smtClean="0"/>
              <a:t>‹nr.›</a:t>
            </a:fld>
            <a:endParaRPr lang="nl-N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835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4A80A3-4CDE-43A8-8532-24B3E10B9787}" type="datetimeFigureOut">
              <a:rPr lang="nl-NL" smtClean="0"/>
              <a:t>15-3-2017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2B3270C-0AD9-4C4A-9C60-58F4B4BE2D27}" type="slidenum">
              <a:rPr lang="nl-NL" smtClean="0"/>
              <a:t>‹nr.›</a:t>
            </a:fld>
            <a:endParaRPr lang="nl-N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778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4A80A3-4CDE-43A8-8532-24B3E10B9787}" type="datetimeFigureOut">
              <a:rPr lang="nl-NL" smtClean="0"/>
              <a:t>15-3-2017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2B3270C-0AD9-4C4A-9C60-58F4B4BE2D27}" type="slidenum">
              <a:rPr lang="nl-NL" smtClean="0"/>
              <a:t>‹nr.›</a:t>
            </a:fld>
            <a:endParaRPr lang="nl-N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94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4A80A3-4CDE-43A8-8532-24B3E10B9787}" type="datetimeFigureOut">
              <a:rPr lang="nl-NL" smtClean="0"/>
              <a:t>15-3-2017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2B3270C-0AD9-4C4A-9C60-58F4B4BE2D27}" type="slidenum">
              <a:rPr lang="nl-NL" smtClean="0"/>
              <a:t>‹nr.›</a:t>
            </a:fld>
            <a:endParaRPr lang="nl-N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554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de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14A80A3-4CDE-43A8-8532-24B3E10B9787}" type="datetimeFigureOut">
              <a:rPr lang="nl-NL" smtClean="0"/>
              <a:t>15-3-2017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2B3270C-0AD9-4C4A-9C60-58F4B4BE2D27}" type="slidenum">
              <a:rPr lang="nl-NL" smtClean="0"/>
              <a:t>‹nr.›</a:t>
            </a:fld>
            <a:endParaRPr lang="nl-N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567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de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14A80A3-4CDE-43A8-8532-24B3E10B9787}" type="datetimeFigureOut">
              <a:rPr lang="nl-NL" smtClean="0"/>
              <a:t>15-3-2017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2B3270C-0AD9-4C4A-9C60-58F4B4BE2D27}" type="slidenum">
              <a:rPr lang="nl-NL" smtClean="0"/>
              <a:t>‹nr.›</a:t>
            </a:fld>
            <a:endParaRPr lang="nl-N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327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de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14A80A3-4CDE-43A8-8532-24B3E10B9787}" type="datetimeFigureOut">
              <a:rPr lang="nl-NL" smtClean="0"/>
              <a:t>15-3-2017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2B3270C-0AD9-4C4A-9C60-58F4B4BE2D27}" type="slidenum">
              <a:rPr lang="nl-NL" smtClean="0"/>
              <a:t>‹nr.›</a:t>
            </a:fld>
            <a:endParaRPr lang="nl-N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842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14A80A3-4CDE-43A8-8532-24B3E10B9787}" type="datetimeFigureOut">
              <a:rPr lang="nl-NL" smtClean="0"/>
              <a:t>15-3-2017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2B3270C-0AD9-4C4A-9C60-58F4B4BE2D27}" type="slidenum">
              <a:rPr lang="nl-NL" smtClean="0"/>
              <a:t>‹nr.›</a:t>
            </a:fld>
            <a:endParaRPr lang="nl-N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37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80A3-4CDE-43A8-8532-24B3E10B9787}" type="datetimeFigureOut">
              <a:rPr lang="nl-NL" smtClean="0"/>
              <a:t>15-3-2017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2B3270C-0AD9-4C4A-9C60-58F4B4BE2D27}" type="slidenum">
              <a:rPr lang="nl-NL" smtClean="0"/>
              <a:t>‹nr.›</a:t>
            </a:fld>
            <a:endParaRPr lang="nl-NL"/>
          </a:p>
        </p:txBody>
      </p:sp>
    </p:spTree>
    <p:extLst>
      <p:ext uri="{BB962C8B-B14F-4D97-AF65-F5344CB8AC3E}">
        <p14:creationId xmlns:p14="http://schemas.microsoft.com/office/powerpoint/2010/main" val="121309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614A80A3-4CDE-43A8-8532-24B3E10B9787}" type="datetimeFigureOut">
              <a:rPr lang="nl-NL" smtClean="0"/>
              <a:t>15-3-2017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2B3270C-0AD9-4C4A-9C60-58F4B4BE2D27}" type="slidenum">
              <a:rPr lang="nl-NL" smtClean="0"/>
              <a:t>‹nr.›</a:t>
            </a:fld>
            <a:endParaRPr lang="nl-N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510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14A80A3-4CDE-43A8-8532-24B3E10B9787}" type="datetimeFigureOut">
              <a:rPr lang="nl-NL" smtClean="0"/>
              <a:t>15-3-2017</a:t>
            </a:fld>
            <a:endParaRPr lang="nl-NL"/>
          </a:p>
        </p:txBody>
      </p:sp>
      <p:sp>
        <p:nvSpPr>
          <p:cNvPr id="6" name="Footer Placeholder 5"/>
          <p:cNvSpPr>
            <a:spLocks noGrp="1"/>
          </p:cNvSpPr>
          <p:nvPr>
            <p:ph type="ftr" sz="quarter" idx="11"/>
          </p:nvPr>
        </p:nvSpPr>
        <p:spPr>
          <a:xfrm>
            <a:off x="1447382" y="318640"/>
            <a:ext cx="5541004" cy="320931"/>
          </a:xfrm>
        </p:spPr>
        <p:txBody>
          <a:bodyPr/>
          <a:lstStyle/>
          <a:p>
            <a:endParaRPr lang="nl-NL"/>
          </a:p>
        </p:txBody>
      </p:sp>
      <p:sp>
        <p:nvSpPr>
          <p:cNvPr id="7" name="Slide Number Placeholder 6"/>
          <p:cNvSpPr>
            <a:spLocks noGrp="1"/>
          </p:cNvSpPr>
          <p:nvPr>
            <p:ph type="sldNum" sz="quarter" idx="12"/>
          </p:nvPr>
        </p:nvSpPr>
        <p:spPr/>
        <p:txBody>
          <a:bodyPr/>
          <a:lstStyle/>
          <a:p>
            <a:fld id="{02B3270C-0AD9-4C4A-9C60-58F4B4BE2D27}" type="slidenum">
              <a:rPr lang="nl-NL" smtClean="0"/>
              <a:t>‹nr.›</a:t>
            </a:fld>
            <a:endParaRPr lang="nl-N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53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4A80A3-4CDE-43A8-8532-24B3E10B9787}" type="datetimeFigureOut">
              <a:rPr lang="nl-NL" smtClean="0"/>
              <a:t>15-3-2017</a:t>
            </a:fld>
            <a:endParaRPr lang="nl-N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B3270C-0AD9-4C4A-9C60-58F4B4BE2D27}" type="slidenum">
              <a:rPr lang="nl-NL" smtClean="0"/>
              <a:t>‹nr.›</a:t>
            </a:fld>
            <a:endParaRPr lang="nl-N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2990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YR0DqcgI_5I"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OPKOMST van het Absolutisme</a:t>
            </a:r>
          </a:p>
        </p:txBody>
      </p:sp>
      <p:sp>
        <p:nvSpPr>
          <p:cNvPr id="3" name="Ondertitel 2"/>
          <p:cNvSpPr>
            <a:spLocks noGrp="1"/>
          </p:cNvSpPr>
          <p:nvPr>
            <p:ph type="subTitle" idx="1"/>
          </p:nvPr>
        </p:nvSpPr>
        <p:spPr/>
        <p:txBody>
          <a:bodyPr/>
          <a:lstStyle/>
          <a:p>
            <a:r>
              <a:rPr lang="nl-NL" dirty="0"/>
              <a:t>1600-1700</a:t>
            </a:r>
          </a:p>
        </p:txBody>
      </p:sp>
    </p:spTree>
    <p:extLst>
      <p:ext uri="{BB962C8B-B14F-4D97-AF65-F5344CB8AC3E}">
        <p14:creationId xmlns:p14="http://schemas.microsoft.com/office/powerpoint/2010/main" val="36223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pPr algn="ctr"/>
            <a:r>
              <a:rPr lang="nl-NL" dirty="0"/>
              <a:t>Lodewijk XIV</a:t>
            </a:r>
          </a:p>
        </p:txBody>
      </p:sp>
      <p:sp>
        <p:nvSpPr>
          <p:cNvPr id="10" name="Tijdelijke aanduiding voor inhoud 9"/>
          <p:cNvSpPr>
            <a:spLocks noGrp="1"/>
          </p:cNvSpPr>
          <p:nvPr>
            <p:ph sz="half" idx="1"/>
          </p:nvPr>
        </p:nvSpPr>
        <p:spPr>
          <a:xfrm>
            <a:off x="1449217" y="2010878"/>
            <a:ext cx="4645152" cy="3448595"/>
          </a:xfrm>
        </p:spPr>
        <p:txBody>
          <a:bodyPr/>
          <a:lstStyle/>
          <a:p>
            <a:r>
              <a:rPr lang="nl-NL" dirty="0"/>
              <a:t>23-jarige koning</a:t>
            </a:r>
          </a:p>
          <a:p>
            <a:r>
              <a:rPr lang="nl-NL" dirty="0"/>
              <a:t>Zonnekoning</a:t>
            </a:r>
          </a:p>
          <a:p>
            <a:r>
              <a:rPr lang="nl-NL" dirty="0"/>
              <a:t>Centralisatie </a:t>
            </a:r>
          </a:p>
          <a:p>
            <a:r>
              <a:rPr lang="nl-NL" dirty="0"/>
              <a:t>Absolute vorst</a:t>
            </a:r>
          </a:p>
        </p:txBody>
      </p:sp>
      <p:pic>
        <p:nvPicPr>
          <p:cNvPr id="12" name="Tijdelijke aanduiding voor inhoud 11"/>
          <p:cNvPicPr>
            <a:picLocks noGrp="1" noChangeAspect="1"/>
          </p:cNvPicPr>
          <p:nvPr>
            <p:ph sz="half" idx="2"/>
          </p:nvPr>
        </p:nvPicPr>
        <p:blipFill>
          <a:blip r:embed="rId2"/>
          <a:stretch>
            <a:fillRect/>
          </a:stretch>
        </p:blipFill>
        <p:spPr>
          <a:xfrm>
            <a:off x="8515643" y="950912"/>
            <a:ext cx="3609681" cy="5129547"/>
          </a:xfrm>
          <a:prstGeom prst="rect">
            <a:avLst/>
          </a:prstGeom>
        </p:spPr>
      </p:pic>
    </p:spTree>
    <p:extLst>
      <p:ext uri="{BB962C8B-B14F-4D97-AF65-F5344CB8AC3E}">
        <p14:creationId xmlns:p14="http://schemas.microsoft.com/office/powerpoint/2010/main" val="60282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pic>
        <p:nvPicPr>
          <p:cNvPr id="9" name="Tijdelijke aanduiding voor inhoud 4"/>
          <p:cNvPicPr>
            <a:picLocks noGrp="1" noChangeAspect="1"/>
          </p:cNvPicPr>
          <p:nvPr>
            <p:ph idx="1"/>
          </p:nvPr>
        </p:nvPicPr>
        <p:blipFill>
          <a:blip r:embed="rId2"/>
          <a:stretch>
            <a:fillRect/>
          </a:stretch>
        </p:blipFill>
        <p:spPr>
          <a:xfrm>
            <a:off x="2518756" y="1951190"/>
            <a:ext cx="7373389" cy="4147532"/>
          </a:xfrm>
          <a:prstGeom prst="rect">
            <a:avLst/>
          </a:prstGeom>
        </p:spPr>
      </p:pic>
    </p:spTree>
    <p:extLst>
      <p:ext uri="{BB962C8B-B14F-4D97-AF65-F5344CB8AC3E}">
        <p14:creationId xmlns:p14="http://schemas.microsoft.com/office/powerpoint/2010/main" val="113696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9217" y="536331"/>
            <a:ext cx="9605635" cy="1327863"/>
          </a:xfrm>
        </p:spPr>
        <p:txBody>
          <a:bodyPr>
            <a:normAutofit fontScale="90000"/>
          </a:bodyPr>
          <a:lstStyle/>
          <a:p>
            <a:pPr algn="ctr"/>
            <a:r>
              <a:rPr lang="nl-NL" sz="3600" dirty="0"/>
              <a:t>Versailles </a:t>
            </a:r>
            <a:br>
              <a:rPr lang="nl-NL" dirty="0"/>
            </a:br>
            <a:br>
              <a:rPr lang="nl-NL" dirty="0"/>
            </a:br>
            <a:r>
              <a:rPr lang="nl-NL" dirty="0">
                <a:hlinkClick r:id="rId2"/>
              </a:rPr>
              <a:t>https://www.youtube.com/watch?v=YR0DqcgI_5I</a:t>
            </a:r>
            <a:r>
              <a:rPr lang="nl-NL" dirty="0"/>
              <a:t> </a:t>
            </a:r>
          </a:p>
        </p:txBody>
      </p:sp>
      <p:pic>
        <p:nvPicPr>
          <p:cNvPr id="5" name="Tijdelijke aanduiding voor inhoud 4"/>
          <p:cNvPicPr>
            <a:picLocks noGrp="1" noChangeAspect="1"/>
          </p:cNvPicPr>
          <p:nvPr>
            <p:ph sz="half" idx="1"/>
          </p:nvPr>
        </p:nvPicPr>
        <p:blipFill>
          <a:blip r:embed="rId3"/>
          <a:stretch>
            <a:fillRect/>
          </a:stretch>
        </p:blipFill>
        <p:spPr>
          <a:xfrm>
            <a:off x="6219824" y="1912616"/>
            <a:ext cx="5791201" cy="4205859"/>
          </a:xfrm>
          <a:prstGeom prst="rect">
            <a:avLst/>
          </a:prstGeom>
        </p:spPr>
      </p:pic>
      <p:sp>
        <p:nvSpPr>
          <p:cNvPr id="4" name="Tijdelijke aanduiding voor inhoud 3"/>
          <p:cNvSpPr>
            <a:spLocks noGrp="1"/>
          </p:cNvSpPr>
          <p:nvPr>
            <p:ph sz="half" idx="2"/>
          </p:nvPr>
        </p:nvSpPr>
        <p:spPr>
          <a:xfrm>
            <a:off x="1208725" y="2043720"/>
            <a:ext cx="4645152" cy="3441520"/>
          </a:xfrm>
        </p:spPr>
        <p:txBody>
          <a:bodyPr/>
          <a:lstStyle/>
          <a:p>
            <a:r>
              <a:rPr lang="nl-NL" dirty="0"/>
              <a:t>800 ha</a:t>
            </a:r>
          </a:p>
        </p:txBody>
      </p:sp>
    </p:spTree>
    <p:extLst>
      <p:ext uri="{BB962C8B-B14F-4D97-AF65-F5344CB8AC3E}">
        <p14:creationId xmlns:p14="http://schemas.microsoft.com/office/powerpoint/2010/main" val="292539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2"/>
          <a:stretch>
            <a:fillRect/>
          </a:stretch>
        </p:blipFill>
        <p:spPr>
          <a:xfrm>
            <a:off x="3569677" y="233013"/>
            <a:ext cx="4466491" cy="5838728"/>
          </a:xfrm>
          <a:prstGeom prst="rect">
            <a:avLst/>
          </a:prstGeom>
        </p:spPr>
      </p:pic>
    </p:spTree>
    <p:extLst>
      <p:ext uri="{BB962C8B-B14F-4D97-AF65-F5344CB8AC3E}">
        <p14:creationId xmlns:p14="http://schemas.microsoft.com/office/powerpoint/2010/main" val="240021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dirty="0"/>
              <a:t>Herhaling</a:t>
            </a:r>
          </a:p>
        </p:txBody>
      </p:sp>
      <p:sp>
        <p:nvSpPr>
          <p:cNvPr id="6" name="Tijdelijke aanduiding voor inhoud 5"/>
          <p:cNvSpPr>
            <a:spLocks noGrp="1"/>
          </p:cNvSpPr>
          <p:nvPr>
            <p:ph idx="1"/>
          </p:nvPr>
        </p:nvSpPr>
        <p:spPr>
          <a:xfrm>
            <a:off x="1451579" y="1853754"/>
            <a:ext cx="9603275" cy="4397577"/>
          </a:xfrm>
        </p:spPr>
        <p:txBody>
          <a:bodyPr>
            <a:normAutofit lnSpcReduction="10000"/>
          </a:bodyPr>
          <a:lstStyle/>
          <a:p>
            <a:r>
              <a:rPr lang="nl-NL" sz="2200" dirty="0"/>
              <a:t>Hoe werkte het leenstelsel? Waarom nadelig?</a:t>
            </a:r>
          </a:p>
          <a:p>
            <a:r>
              <a:rPr lang="nl-NL" sz="2200" dirty="0"/>
              <a:t>Wat verstaan we onder het Absolutisme? Hoe kwam het te ontstaan? </a:t>
            </a:r>
          </a:p>
          <a:p>
            <a:r>
              <a:rPr lang="nl-NL" sz="2200" dirty="0"/>
              <a:t>Wat heeft Versailles met centralisatie te maken?</a:t>
            </a:r>
          </a:p>
          <a:p>
            <a:r>
              <a:rPr lang="nl-NL" sz="2200" dirty="0"/>
              <a:t>Wie was Colbert? Wat heeft hij gedaan? </a:t>
            </a:r>
          </a:p>
          <a:p>
            <a:r>
              <a:rPr lang="nl-NL" sz="2200" dirty="0"/>
              <a:t>Zou de derde stand in opstand kunnen komen na de dood van Lodewijk? Waarom?</a:t>
            </a:r>
          </a:p>
          <a:p>
            <a:r>
              <a:rPr lang="nl-NL" sz="2200" dirty="0"/>
              <a:t>Geef commentaar op de volgende stellingen:</a:t>
            </a:r>
          </a:p>
          <a:p>
            <a:pPr marL="0" indent="0">
              <a:buNone/>
            </a:pPr>
            <a:r>
              <a:rPr lang="nl-NL" sz="2200" dirty="0"/>
              <a:t>“de standensamenleving was een eerlijke manier om de lasten te verdelen”</a:t>
            </a:r>
          </a:p>
          <a:p>
            <a:r>
              <a:rPr lang="nl-NL" sz="2200" dirty="0"/>
              <a:t>Noem een aantal successen en een aantal minpunten van Lodewijk</a:t>
            </a:r>
          </a:p>
          <a:p>
            <a:endParaRPr lang="nl-NL" dirty="0"/>
          </a:p>
        </p:txBody>
      </p:sp>
    </p:spTree>
    <p:extLst>
      <p:ext uri="{BB962C8B-B14F-4D97-AF65-F5344CB8AC3E}">
        <p14:creationId xmlns:p14="http://schemas.microsoft.com/office/powerpoint/2010/main" val="326461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Inleiding</a:t>
            </a:r>
          </a:p>
        </p:txBody>
      </p:sp>
      <p:sp>
        <p:nvSpPr>
          <p:cNvPr id="3" name="Tijdelijke aanduiding voor inhoud 2"/>
          <p:cNvSpPr>
            <a:spLocks noGrp="1"/>
          </p:cNvSpPr>
          <p:nvPr>
            <p:ph sz="half" idx="1"/>
          </p:nvPr>
        </p:nvSpPr>
        <p:spPr/>
        <p:txBody>
          <a:bodyPr/>
          <a:lstStyle/>
          <a:p>
            <a:r>
              <a:rPr lang="nl-NL" dirty="0"/>
              <a:t>Maak een </a:t>
            </a:r>
            <a:r>
              <a:rPr lang="nl-NL" dirty="0" err="1"/>
              <a:t>mindmap</a:t>
            </a:r>
            <a:r>
              <a:rPr lang="nl-NL" dirty="0"/>
              <a:t> bij de volgende personen</a:t>
            </a:r>
          </a:p>
          <a:p>
            <a:pPr marL="0" indent="0">
              <a:buNone/>
            </a:pPr>
            <a:r>
              <a:rPr lang="nl-NL" dirty="0"/>
              <a:t>-Lodewijk XIV</a:t>
            </a:r>
            <a:br>
              <a:rPr lang="nl-NL" dirty="0"/>
            </a:br>
            <a:r>
              <a:rPr lang="nl-NL" dirty="0"/>
              <a:t>-Isaac Newton</a:t>
            </a:r>
            <a:br>
              <a:rPr lang="nl-NL" dirty="0"/>
            </a:br>
            <a:r>
              <a:rPr lang="nl-NL" dirty="0"/>
              <a:t>-René Descartes</a:t>
            </a:r>
            <a:br>
              <a:rPr lang="nl-NL" dirty="0"/>
            </a:br>
            <a:r>
              <a:rPr lang="nl-NL" dirty="0"/>
              <a:t>-Baruch Spinoza</a:t>
            </a:r>
          </a:p>
          <a:p>
            <a:pPr marL="0" indent="0">
              <a:buNone/>
            </a:pPr>
            <a:r>
              <a:rPr lang="nl-NL" dirty="0"/>
              <a:t>Zet Hoofdstuk 4 centraal</a:t>
            </a:r>
          </a:p>
        </p:txBody>
      </p:sp>
      <p:sp>
        <p:nvSpPr>
          <p:cNvPr id="4" name="Tijdelijke aanduiding voor inhoud 3"/>
          <p:cNvSpPr>
            <a:spLocks noGrp="1"/>
          </p:cNvSpPr>
          <p:nvPr>
            <p:ph sz="half" idx="2"/>
          </p:nvPr>
        </p:nvSpPr>
        <p:spPr/>
        <p:txBody>
          <a:bodyPr/>
          <a:lstStyle/>
          <a:p>
            <a:r>
              <a:rPr lang="nl-NL" dirty="0"/>
              <a:t>Wie was deze persoon?</a:t>
            </a:r>
          </a:p>
          <a:p>
            <a:r>
              <a:rPr lang="nl-NL" dirty="0"/>
              <a:t>Wat heeft deze persoon gedaan?</a:t>
            </a:r>
          </a:p>
          <a:p>
            <a:r>
              <a:rPr lang="nl-NL" dirty="0"/>
              <a:t>Wat heeft deze persoon te maken met dit hoofdstuk?</a:t>
            </a:r>
          </a:p>
          <a:p>
            <a:r>
              <a:rPr lang="nl-NL" dirty="0"/>
              <a:t>Zien we hedendaags nog iets terug van deze persoon?</a:t>
            </a:r>
          </a:p>
          <a:p>
            <a:pPr marL="0" indent="0">
              <a:buNone/>
            </a:pPr>
            <a:endParaRPr lang="nl-NL" dirty="0"/>
          </a:p>
        </p:txBody>
      </p:sp>
      <p:sp>
        <p:nvSpPr>
          <p:cNvPr id="5" name="Tekstvak 4"/>
          <p:cNvSpPr txBox="1"/>
          <p:nvPr/>
        </p:nvSpPr>
        <p:spPr>
          <a:xfrm>
            <a:off x="1635369" y="5372101"/>
            <a:ext cx="8985739" cy="369332"/>
          </a:xfrm>
          <a:prstGeom prst="rect">
            <a:avLst/>
          </a:prstGeom>
          <a:noFill/>
        </p:spPr>
        <p:txBody>
          <a:bodyPr wrap="square" rtlCol="0">
            <a:spAutoFit/>
          </a:bodyPr>
          <a:lstStyle/>
          <a:p>
            <a:r>
              <a:rPr lang="nl-NL" dirty="0"/>
              <a:t>Zorg ervoor dat je bij elk persoon 2 minuten vertel tijd hebt.  Woensdag presenteren! </a:t>
            </a:r>
          </a:p>
        </p:txBody>
      </p:sp>
    </p:spTree>
    <p:extLst>
      <p:ext uri="{BB962C8B-B14F-4D97-AF65-F5344CB8AC3E}">
        <p14:creationId xmlns:p14="http://schemas.microsoft.com/office/powerpoint/2010/main" val="351211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Afmaken </a:t>
            </a:r>
            <a:r>
              <a:rPr lang="nl-NL" dirty="0" err="1"/>
              <a:t>Mindmap</a:t>
            </a:r>
            <a:endParaRPr lang="nl-NL" dirty="0"/>
          </a:p>
        </p:txBody>
      </p:sp>
      <p:sp>
        <p:nvSpPr>
          <p:cNvPr id="3" name="Tijdelijke aanduiding voor inhoud 2"/>
          <p:cNvSpPr>
            <a:spLocks noGrp="1"/>
          </p:cNvSpPr>
          <p:nvPr>
            <p:ph idx="1"/>
          </p:nvPr>
        </p:nvSpPr>
        <p:spPr>
          <a:xfrm>
            <a:off x="1022888" y="1853754"/>
            <a:ext cx="10585343" cy="4671032"/>
          </a:xfrm>
        </p:spPr>
        <p:txBody>
          <a:bodyPr>
            <a:normAutofit/>
          </a:bodyPr>
          <a:lstStyle/>
          <a:p>
            <a:r>
              <a:rPr lang="nl-NL" sz="2200" dirty="0"/>
              <a:t>Wie was deze persoon? Wat heeft deze persoon gedaan?  Waarom was deze persoon bijzonder? Wat heeft deze persoon te maken met dit hoofdstuk? Zien we hedendaags nog iets terug van deze persoon?</a:t>
            </a:r>
          </a:p>
          <a:p>
            <a:endParaRPr lang="nl-NL" sz="2200" dirty="0"/>
          </a:p>
          <a:p>
            <a:r>
              <a:rPr lang="nl-NL" sz="2200" dirty="0"/>
              <a:t>Schrijf zoveel mogelijk op over je persoon (5min) gebruik hiervoor je boek, telefoon, </a:t>
            </a:r>
            <a:r>
              <a:rPr lang="nl-NL" sz="2200" dirty="0" err="1"/>
              <a:t>Ipad</a:t>
            </a:r>
            <a:endParaRPr lang="nl-NL" sz="2200" dirty="0"/>
          </a:p>
          <a:p>
            <a:r>
              <a:rPr lang="nl-NL" sz="2200" dirty="0"/>
              <a:t>Geef de </a:t>
            </a:r>
            <a:r>
              <a:rPr lang="nl-NL" sz="2200" dirty="0" err="1"/>
              <a:t>mindmap</a:t>
            </a:r>
            <a:r>
              <a:rPr lang="nl-NL" sz="2200" dirty="0"/>
              <a:t> door aan het volgende groepje. Kijk wat je kunt aanvullen. (2min)</a:t>
            </a:r>
          </a:p>
          <a:p>
            <a:endParaRPr lang="nl-NL" sz="2200" dirty="0"/>
          </a:p>
          <a:p>
            <a:r>
              <a:rPr lang="nl-NL" sz="2200" dirty="0"/>
              <a:t>Bespreken van de </a:t>
            </a:r>
            <a:r>
              <a:rPr lang="nl-NL" sz="2200" dirty="0" err="1"/>
              <a:t>mindmap</a:t>
            </a:r>
            <a:r>
              <a:rPr lang="nl-NL" sz="2200" dirty="0"/>
              <a:t> iedereen moet aan de groep ongeveer 2 min kunnen presenteren over de persoon. </a:t>
            </a:r>
          </a:p>
          <a:p>
            <a:endParaRPr lang="nl-NL" dirty="0"/>
          </a:p>
        </p:txBody>
      </p:sp>
    </p:spTree>
    <p:extLst>
      <p:ext uri="{BB962C8B-B14F-4D97-AF65-F5344CB8AC3E}">
        <p14:creationId xmlns:p14="http://schemas.microsoft.com/office/powerpoint/2010/main" val="411575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Absolute Vorsten</a:t>
            </a:r>
          </a:p>
        </p:txBody>
      </p:sp>
      <p:pic>
        <p:nvPicPr>
          <p:cNvPr id="4" name="Tijdelijke aanduiding voor inhoud 3"/>
          <p:cNvPicPr>
            <a:picLocks noGrp="1" noChangeAspect="1"/>
          </p:cNvPicPr>
          <p:nvPr>
            <p:ph idx="1"/>
          </p:nvPr>
        </p:nvPicPr>
        <p:blipFill>
          <a:blip r:embed="rId2"/>
          <a:stretch>
            <a:fillRect/>
          </a:stretch>
        </p:blipFill>
        <p:spPr>
          <a:xfrm>
            <a:off x="4703885" y="1853754"/>
            <a:ext cx="2971800" cy="4223084"/>
          </a:xfrm>
          <a:prstGeom prst="rect">
            <a:avLst/>
          </a:prstGeom>
        </p:spPr>
      </p:pic>
    </p:spTree>
    <p:extLst>
      <p:ext uri="{BB962C8B-B14F-4D97-AF65-F5344CB8AC3E}">
        <p14:creationId xmlns:p14="http://schemas.microsoft.com/office/powerpoint/2010/main" val="44603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Hoofdvragen van dit hoofdstuk</a:t>
            </a:r>
          </a:p>
        </p:txBody>
      </p:sp>
      <p:sp>
        <p:nvSpPr>
          <p:cNvPr id="5" name="Tijdelijke aanduiding voor inhoud 4"/>
          <p:cNvSpPr>
            <a:spLocks noGrp="1"/>
          </p:cNvSpPr>
          <p:nvPr>
            <p:ph idx="1"/>
          </p:nvPr>
        </p:nvSpPr>
        <p:spPr/>
        <p:txBody>
          <a:bodyPr/>
          <a:lstStyle/>
          <a:p>
            <a:r>
              <a:rPr lang="nl-NL" dirty="0"/>
              <a:t>Hoe stond Frankrijk ervoor rond 1600?</a:t>
            </a:r>
          </a:p>
          <a:p>
            <a:r>
              <a:rPr lang="nl-NL" dirty="0"/>
              <a:t>Hoe ontwikkelde zich in deze periode het absolutisme als bestuursvorm? En wat is een absoluut vorst? </a:t>
            </a:r>
          </a:p>
          <a:p>
            <a:r>
              <a:rPr lang="nl-NL" dirty="0"/>
              <a:t>Hoe kwam in deze periode bij een groep geleerden een wetenschappelijke manier van denken op gang?</a:t>
            </a:r>
          </a:p>
        </p:txBody>
      </p:sp>
    </p:spTree>
    <p:extLst>
      <p:ext uri="{BB962C8B-B14F-4D97-AF65-F5344CB8AC3E}">
        <p14:creationId xmlns:p14="http://schemas.microsoft.com/office/powerpoint/2010/main" val="359242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Samenleving Frankrijk </a:t>
            </a:r>
          </a:p>
        </p:txBody>
      </p:sp>
      <p:sp>
        <p:nvSpPr>
          <p:cNvPr id="3" name="Tijdelijke aanduiding voor inhoud 2"/>
          <p:cNvSpPr>
            <a:spLocks noGrp="1"/>
          </p:cNvSpPr>
          <p:nvPr>
            <p:ph sz="half" idx="1"/>
          </p:nvPr>
        </p:nvSpPr>
        <p:spPr/>
        <p:txBody>
          <a:bodyPr/>
          <a:lstStyle/>
          <a:p>
            <a:r>
              <a:rPr lang="nl-NL" dirty="0"/>
              <a:t>Feodalisme</a:t>
            </a:r>
          </a:p>
          <a:p>
            <a:r>
              <a:rPr lang="nl-NL" dirty="0"/>
              <a:t>Gebrekkig (slecht)</a:t>
            </a:r>
          </a:p>
          <a:p>
            <a:r>
              <a:rPr lang="nl-NL" dirty="0"/>
              <a:t>Streven naar Centralisatie</a:t>
            </a:r>
          </a:p>
        </p:txBody>
      </p:sp>
      <p:pic>
        <p:nvPicPr>
          <p:cNvPr id="5" name="Tijdelijke aanduiding voor inhoud 4"/>
          <p:cNvPicPr>
            <a:picLocks noGrp="1" noChangeAspect="1"/>
          </p:cNvPicPr>
          <p:nvPr>
            <p:ph sz="half" idx="2"/>
          </p:nvPr>
        </p:nvPicPr>
        <p:blipFill>
          <a:blip r:embed="rId2"/>
          <a:stretch>
            <a:fillRect/>
          </a:stretch>
        </p:blipFill>
        <p:spPr>
          <a:xfrm>
            <a:off x="4533900" y="1864195"/>
            <a:ext cx="7534323" cy="4238056"/>
          </a:xfrm>
          <a:prstGeom prst="rect">
            <a:avLst/>
          </a:prstGeom>
        </p:spPr>
      </p:pic>
    </p:spTree>
    <p:extLst>
      <p:ext uri="{BB962C8B-B14F-4D97-AF65-F5344CB8AC3E}">
        <p14:creationId xmlns:p14="http://schemas.microsoft.com/office/powerpoint/2010/main" val="9288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Standenmaatschappij</a:t>
            </a:r>
          </a:p>
        </p:txBody>
      </p:sp>
      <p:pic>
        <p:nvPicPr>
          <p:cNvPr id="4" name="Tijdelijke aanduiding voor inhoud 3"/>
          <p:cNvPicPr>
            <a:picLocks noGrp="1" noChangeAspect="1"/>
          </p:cNvPicPr>
          <p:nvPr>
            <p:ph sz="half" idx="1"/>
          </p:nvPr>
        </p:nvPicPr>
        <p:blipFill>
          <a:blip r:embed="rId2"/>
          <a:stretch>
            <a:fillRect/>
          </a:stretch>
        </p:blipFill>
        <p:spPr>
          <a:xfrm>
            <a:off x="7096125" y="1928813"/>
            <a:ext cx="4924425" cy="4185762"/>
          </a:xfrm>
          <a:prstGeom prst="rect">
            <a:avLst/>
          </a:prstGeom>
        </p:spPr>
      </p:pic>
      <p:sp>
        <p:nvSpPr>
          <p:cNvPr id="5" name="Tijdelijke aanduiding voor inhoud 4"/>
          <p:cNvSpPr>
            <a:spLocks noGrp="1"/>
          </p:cNvSpPr>
          <p:nvPr>
            <p:ph sz="half" idx="2"/>
          </p:nvPr>
        </p:nvSpPr>
        <p:spPr>
          <a:xfrm>
            <a:off x="1449217" y="2089330"/>
            <a:ext cx="4942456" cy="3644720"/>
          </a:xfrm>
        </p:spPr>
        <p:txBody>
          <a:bodyPr/>
          <a:lstStyle/>
          <a:p>
            <a:r>
              <a:rPr lang="nl-NL" dirty="0"/>
              <a:t>1</a:t>
            </a:r>
            <a:r>
              <a:rPr lang="nl-NL" baseline="30000" dirty="0"/>
              <a:t>e</a:t>
            </a:r>
            <a:r>
              <a:rPr lang="nl-NL" dirty="0"/>
              <a:t> stand: Geestelijkheid </a:t>
            </a:r>
          </a:p>
          <a:p>
            <a:r>
              <a:rPr lang="nl-NL" dirty="0"/>
              <a:t>2</a:t>
            </a:r>
            <a:r>
              <a:rPr lang="nl-NL" baseline="30000" dirty="0"/>
              <a:t>e</a:t>
            </a:r>
            <a:r>
              <a:rPr lang="nl-NL" dirty="0"/>
              <a:t> stand: Adel</a:t>
            </a:r>
          </a:p>
          <a:p>
            <a:r>
              <a:rPr lang="nl-NL" dirty="0"/>
              <a:t>3</a:t>
            </a:r>
            <a:r>
              <a:rPr lang="nl-NL" baseline="30000" dirty="0"/>
              <a:t>e</a:t>
            </a:r>
            <a:r>
              <a:rPr lang="nl-NL" dirty="0"/>
              <a:t> stand: Arme burgers 80% </a:t>
            </a:r>
          </a:p>
        </p:txBody>
      </p:sp>
    </p:spTree>
    <p:extLst>
      <p:ext uri="{BB962C8B-B14F-4D97-AF65-F5344CB8AC3E}">
        <p14:creationId xmlns:p14="http://schemas.microsoft.com/office/powerpoint/2010/main" val="104583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Hoe ontstond Absolutisme?</a:t>
            </a:r>
          </a:p>
        </p:txBody>
      </p:sp>
      <p:sp>
        <p:nvSpPr>
          <p:cNvPr id="5" name="Tijdelijke aanduiding voor inhoud 4"/>
          <p:cNvSpPr>
            <a:spLocks noGrp="1"/>
          </p:cNvSpPr>
          <p:nvPr>
            <p:ph idx="1"/>
          </p:nvPr>
        </p:nvSpPr>
        <p:spPr/>
        <p:txBody>
          <a:bodyPr/>
          <a:lstStyle/>
          <a:p>
            <a:r>
              <a:rPr lang="nl-NL" dirty="0"/>
              <a:t>Hoe stond Frankrijk ervoor rond 1600?</a:t>
            </a:r>
          </a:p>
          <a:p>
            <a:endParaRPr lang="nl-NL" dirty="0"/>
          </a:p>
        </p:txBody>
      </p:sp>
    </p:spTree>
    <p:extLst>
      <p:ext uri="{BB962C8B-B14F-4D97-AF65-F5344CB8AC3E}">
        <p14:creationId xmlns:p14="http://schemas.microsoft.com/office/powerpoint/2010/main" val="353129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Wie heeft nu de macht?</a:t>
            </a:r>
          </a:p>
        </p:txBody>
      </p:sp>
      <p:sp>
        <p:nvSpPr>
          <p:cNvPr id="3" name="Tijdelijke aanduiding voor inhoud 2"/>
          <p:cNvSpPr>
            <a:spLocks noGrp="1"/>
          </p:cNvSpPr>
          <p:nvPr>
            <p:ph sz="half" idx="1"/>
          </p:nvPr>
        </p:nvSpPr>
        <p:spPr/>
        <p:txBody>
          <a:bodyPr>
            <a:normAutofit fontScale="92500" lnSpcReduction="10000"/>
          </a:bodyPr>
          <a:lstStyle/>
          <a:p>
            <a:r>
              <a:rPr lang="nl-NL" dirty="0"/>
              <a:t>Overlijden van Lodewijk XIII</a:t>
            </a:r>
          </a:p>
          <a:p>
            <a:r>
              <a:rPr lang="nl-NL" dirty="0"/>
              <a:t>Kardinaal </a:t>
            </a:r>
            <a:r>
              <a:rPr lang="nl-NL" dirty="0" err="1"/>
              <a:t>Mazarin</a:t>
            </a:r>
            <a:endParaRPr lang="nl-NL" dirty="0"/>
          </a:p>
          <a:p>
            <a:pPr marL="0" indent="0">
              <a:buNone/>
            </a:pPr>
            <a:br>
              <a:rPr lang="nl-NL" dirty="0"/>
            </a:br>
            <a:r>
              <a:rPr lang="nl-NL" dirty="0"/>
              <a:t>maar………………….</a:t>
            </a:r>
          </a:p>
          <a:p>
            <a:pPr marL="0" indent="0">
              <a:buNone/>
            </a:pPr>
            <a:endParaRPr lang="nl-NL" dirty="0"/>
          </a:p>
          <a:p>
            <a:r>
              <a:rPr lang="nl-NL" dirty="0"/>
              <a:t>Binnenlandse oorlogen</a:t>
            </a:r>
          </a:p>
          <a:p>
            <a:r>
              <a:rPr lang="nl-NL" dirty="0"/>
              <a:t>Buitenlandse oorlogen</a:t>
            </a:r>
          </a:p>
          <a:p>
            <a:r>
              <a:rPr lang="nl-NL" dirty="0"/>
              <a:t>Koning ontvoerd</a:t>
            </a:r>
          </a:p>
        </p:txBody>
      </p:sp>
      <p:pic>
        <p:nvPicPr>
          <p:cNvPr id="5" name="Tijdelijke aanduiding voor inhoud 4"/>
          <p:cNvPicPr>
            <a:picLocks noGrp="1" noChangeAspect="1"/>
          </p:cNvPicPr>
          <p:nvPr>
            <p:ph sz="half" idx="2"/>
          </p:nvPr>
        </p:nvPicPr>
        <p:blipFill>
          <a:blip r:embed="rId2"/>
          <a:stretch>
            <a:fillRect/>
          </a:stretch>
        </p:blipFill>
        <p:spPr>
          <a:xfrm>
            <a:off x="7341577" y="1864194"/>
            <a:ext cx="3640015" cy="4285973"/>
          </a:xfrm>
          <a:prstGeom prst="rect">
            <a:avLst/>
          </a:prstGeom>
        </p:spPr>
      </p:pic>
    </p:spTree>
    <p:extLst>
      <p:ext uri="{BB962C8B-B14F-4D97-AF65-F5344CB8AC3E}">
        <p14:creationId xmlns:p14="http://schemas.microsoft.com/office/powerpoint/2010/main" val="2574153340"/>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3241</TotalTime>
  <Words>349</Words>
  <Application>Microsoft Office PowerPoint</Application>
  <PresentationFormat>Breedbeeld</PresentationFormat>
  <Paragraphs>57</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Gill Sans MT</vt:lpstr>
      <vt:lpstr>Galerie</vt:lpstr>
      <vt:lpstr>OPKOMST van het Absolutisme</vt:lpstr>
      <vt:lpstr>Inleiding</vt:lpstr>
      <vt:lpstr>Afmaken Mindmap</vt:lpstr>
      <vt:lpstr>Absolute Vorsten</vt:lpstr>
      <vt:lpstr>Hoofdvragen van dit hoofdstuk</vt:lpstr>
      <vt:lpstr>Samenleving Frankrijk </vt:lpstr>
      <vt:lpstr>Standenmaatschappij</vt:lpstr>
      <vt:lpstr>Hoe ontstond Absolutisme?</vt:lpstr>
      <vt:lpstr>Wie heeft nu de macht?</vt:lpstr>
      <vt:lpstr>Lodewijk XIV</vt:lpstr>
      <vt:lpstr>PowerPoint-presentatie</vt:lpstr>
      <vt:lpstr>Versailles   https://www.youtube.com/watch?v=YR0DqcgI_5I </vt:lpstr>
      <vt:lpstr>PowerPoint-presentatie</vt:lpstr>
      <vt:lpstr>Herhaling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Startklaar</dc:creator>
  <cp:lastModifiedBy>Startklaar</cp:lastModifiedBy>
  <cp:revision>44</cp:revision>
  <dcterms:created xsi:type="dcterms:W3CDTF">2017-02-23T09:08:02Z</dcterms:created>
  <dcterms:modified xsi:type="dcterms:W3CDTF">2017-03-15T07:14:57Z</dcterms:modified>
</cp:coreProperties>
</file>